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71" r:id="rId4"/>
    <p:sldId id="270" r:id="rId5"/>
    <p:sldId id="269" r:id="rId6"/>
    <p:sldId id="268" r:id="rId7"/>
    <p:sldId id="267" r:id="rId8"/>
    <p:sldId id="266" r:id="rId9"/>
    <p:sldId id="265" r:id="rId10"/>
    <p:sldId id="257" r:id="rId11"/>
    <p:sldId id="264" r:id="rId12"/>
    <p:sldId id="258" r:id="rId13"/>
    <p:sldId id="259" r:id="rId14"/>
    <p:sldId id="260" r:id="rId15"/>
    <p:sldId id="261" r:id="rId16"/>
    <p:sldId id="262" r:id="rId17"/>
    <p:sldId id="26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rinder Singh" initials="SS" lastIdx="1" clrIdx="0">
    <p:extLst>
      <p:ext uri="{19B8F6BF-5375-455C-9EA6-DF929625EA0E}">
        <p15:presenceInfo xmlns:p15="http://schemas.microsoft.com/office/powerpoint/2012/main" userId="dedee8dd35bfb8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5EA"/>
    <a:srgbClr val="E9EBF5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commentAuthors" Target="commentAuthor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7F32-F505-CA69-E5A5-EC0D451CA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59A7A5-34D8-C5A7-364D-5381C1E6A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E996E-41F1-A8F4-CA2C-F07E890AA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372D-956A-4342-9B98-CCC356222B21}" type="datetimeFigureOut">
              <a:rPr lang="en-IN" smtClean="0"/>
              <a:t>10-07-2022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FEDFD-C775-9163-A044-5A439399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58C09-CCBF-BD37-14BD-B8B96505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A5C1-47AE-4EFD-8F4A-8262FC95D2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861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00EFC-082C-E97C-78EA-4E411D25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6D01B-40F4-FEA5-B16A-C369C3E43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2040-8537-4EDA-BC6A-ABECB312C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372D-956A-4342-9B98-CCC356222B21}" type="datetimeFigureOut">
              <a:rPr lang="en-IN" smtClean="0"/>
              <a:t>10-07-2022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6577E-16E2-FD00-4D81-EA79E1FD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8CD9C-ABD3-7543-398F-85BF6CB1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A5C1-47AE-4EFD-8F4A-8262FC95D2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115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832B91-15AC-EA38-BE05-76DB48EB0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3EC7E-351A-535F-E3DD-C057389A0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E0A67-6A14-C0D2-4F59-18E85148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372D-956A-4342-9B98-CCC356222B21}" type="datetimeFigureOut">
              <a:rPr lang="en-IN" smtClean="0"/>
              <a:t>10-07-2022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B6BCB-5074-E599-0D01-251F45057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12D8B-B3B0-253D-446A-159B856E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A5C1-47AE-4EFD-8F4A-8262FC95D2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613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6FEC-6484-F509-C6D6-1110E043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E0933-938A-AF34-6179-985EFB512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5CBB0-4C1E-67D2-561A-E92420E0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372D-956A-4342-9B98-CCC356222B21}" type="datetimeFigureOut">
              <a:rPr lang="en-IN" smtClean="0"/>
              <a:t>10-07-2022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98F32-011F-E47B-E4B7-68B77710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8D384-AE86-79B0-9610-78906CEC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A5C1-47AE-4EFD-8F4A-8262FC95D2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77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5015-18D8-09F5-C00C-2C1069747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C72DA-3350-B6C0-D831-8AE9BC3EF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F5B9E-39DA-8E4C-09B9-3A80D18B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372D-956A-4342-9B98-CCC356222B21}" type="datetimeFigureOut">
              <a:rPr lang="en-IN" smtClean="0"/>
              <a:t>10-07-2022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67005-03A7-887A-2648-9D6CA89B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E9E61-07BD-81DA-F7B8-B1D5E8F76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A5C1-47AE-4EFD-8F4A-8262FC95D2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601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C151-C190-2802-8287-97F6621A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3F54C-1B16-747C-E3B8-5D33820C4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DA3E1-BE96-6470-1488-29182A0CC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F6C47-54D2-5700-3714-E2F5E1F7F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372D-956A-4342-9B98-CCC356222B21}" type="datetimeFigureOut">
              <a:rPr lang="en-IN" smtClean="0"/>
              <a:t>10-07-2022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C7478-A198-BD2E-F6C7-F4B93876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38147-5313-0DEB-0B14-11FCB4F3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A5C1-47AE-4EFD-8F4A-8262FC95D2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372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32064-B4FE-9D7D-F694-8C4A162E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92A28-78AC-FBA4-6D80-45DABC7DF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9616A-C004-271F-A7D1-076B13FB5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90C08-3CF5-7CF8-0968-4D0EB87DA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6A12AD-1993-3FA3-E53A-30B1253C2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5BB517-054F-EF85-0C6F-E6E00D44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372D-956A-4342-9B98-CCC356222B21}" type="datetimeFigureOut">
              <a:rPr lang="en-IN" smtClean="0"/>
              <a:t>10-07-2022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4AE76B-D95B-D748-8F48-CA06BF68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892D73-424B-0514-E352-37F22AFE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A5C1-47AE-4EFD-8F4A-8262FC95D2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117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71AB-631D-5CF8-4650-C10A2B4B4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913901-A8B8-5132-590A-1AC7631B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372D-956A-4342-9B98-CCC356222B21}" type="datetimeFigureOut">
              <a:rPr lang="en-IN" smtClean="0"/>
              <a:t>10-07-2022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B66F6-51DB-CAF2-0070-C4F15585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686025-8CA4-63E6-AF24-90ADA9626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A5C1-47AE-4EFD-8F4A-8262FC95D2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87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EFE13B-7E8C-D65D-B55F-8F295844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372D-956A-4342-9B98-CCC356222B21}" type="datetimeFigureOut">
              <a:rPr lang="en-IN" smtClean="0"/>
              <a:t>10-07-2022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C1827-AE1E-1354-77D6-4C5C2C58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60355-6948-FFB3-173B-80FABB1D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A5C1-47AE-4EFD-8F4A-8262FC95D2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43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B499-8D2E-62E4-DECE-80666518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53DD0-3A68-7B00-8F8F-1F63C278A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493C8-01F9-2A3D-6EBF-695135E72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75607-C90A-8697-6DE1-0FF8B663E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372D-956A-4342-9B98-CCC356222B21}" type="datetimeFigureOut">
              <a:rPr lang="en-IN" smtClean="0"/>
              <a:t>10-07-2022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EA609-8EAA-0D9C-6C25-BAB73412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43134-E063-17D7-4045-3966D0C1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A5C1-47AE-4EFD-8F4A-8262FC95D2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532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339BD-00BB-5DDC-53E9-313DF946C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8E686D-2E1A-E85E-9025-34983971A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0C968-51D8-CFFC-8B6B-DF7310C28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7E208-B1B7-51B0-9237-4FF3D2228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372D-956A-4342-9B98-CCC356222B21}" type="datetimeFigureOut">
              <a:rPr lang="en-IN" smtClean="0"/>
              <a:t>10-07-2022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A1C25-D92F-3459-F626-132F108D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04F4F-9492-8F8C-3EB0-A06042D21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A5C1-47AE-4EFD-8F4A-8262FC95D2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176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32531E-A49A-6609-2F73-F384FFD8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0A2A7-8EC8-05B1-F913-BFE9E4C7B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ECD46-A4FD-DE47-4356-A41174E33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2372D-956A-4342-9B98-CCC356222B21}" type="datetimeFigureOut">
              <a:rPr lang="en-IN" smtClean="0"/>
              <a:t>10-07-2022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F4518-7222-E106-B96A-696BAEC86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78B82-0CF1-8237-0F82-831ED7397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7A5C1-47AE-4EFD-8F4A-8262FC95D2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314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21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21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21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32.pn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microsoft.com/office/2007/relationships/hdphoto" Target="../media/hdphoto1.wdp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microsoft.com/office/2007/relationships/hdphoto" Target="../media/hdphoto1.wdp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 /><Relationship Id="rId3" Type="http://schemas.microsoft.com/office/2007/relationships/hdphoto" Target="../media/hdphoto2.wdp" /><Relationship Id="rId7" Type="http://schemas.microsoft.com/office/2007/relationships/hdphoto" Target="../media/hdphoto1.wdp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.png" /><Relationship Id="rId5" Type="http://schemas.microsoft.com/office/2007/relationships/hdphoto" Target="../media/hdphoto3.wdp" /><Relationship Id="rId4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7" Type="http://schemas.openxmlformats.org/officeDocument/2006/relationships/image" Target="../media/image4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6" Type="http://schemas.microsoft.com/office/2007/relationships/hdphoto" Target="../media/hdphoto1.wdp" /><Relationship Id="rId5" Type="http://schemas.openxmlformats.org/officeDocument/2006/relationships/image" Target="../media/image3.png" /><Relationship Id="rId4" Type="http://schemas.microsoft.com/office/2007/relationships/hdphoto" Target="../media/hdphoto4.wdp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 /><Relationship Id="rId3" Type="http://schemas.microsoft.com/office/2007/relationships/hdphoto" Target="../media/hdphoto5.wdp" /><Relationship Id="rId7" Type="http://schemas.microsoft.com/office/2007/relationships/hdphoto" Target="../media/hdphoto1.wdp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.png" /><Relationship Id="rId5" Type="http://schemas.microsoft.com/office/2007/relationships/hdphoto" Target="../media/hdphoto6.wdp" /><Relationship Id="rId4" Type="http://schemas.openxmlformats.org/officeDocument/2006/relationships/image" Target="../media/image11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 /><Relationship Id="rId3" Type="http://schemas.microsoft.com/office/2007/relationships/hdphoto" Target="../media/hdphoto7.wdp" /><Relationship Id="rId7" Type="http://schemas.microsoft.com/office/2007/relationships/hdphoto" Target="../media/hdphoto1.wdp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.png" /><Relationship Id="rId5" Type="http://schemas.microsoft.com/office/2007/relationships/hdphoto" Target="../media/hdphoto8.wdp" /><Relationship Id="rId4" Type="http://schemas.openxmlformats.org/officeDocument/2006/relationships/image" Target="../media/image13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 /><Relationship Id="rId3" Type="http://schemas.openxmlformats.org/officeDocument/2006/relationships/image" Target="../media/image15.jpeg" /><Relationship Id="rId7" Type="http://schemas.microsoft.com/office/2007/relationships/hdphoto" Target="../media/hdphoto1.wdp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.png" /><Relationship Id="rId5" Type="http://schemas.microsoft.com/office/2007/relationships/hdphoto" Target="../media/hdphoto9.wdp" /><Relationship Id="rId4" Type="http://schemas.openxmlformats.org/officeDocument/2006/relationships/image" Target="../media/image16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7" Type="http://schemas.openxmlformats.org/officeDocument/2006/relationships/image" Target="../media/image4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Relationship Id="rId6" Type="http://schemas.microsoft.com/office/2007/relationships/hdphoto" Target="../media/hdphoto1.wdp" /><Relationship Id="rId5" Type="http://schemas.openxmlformats.org/officeDocument/2006/relationships/image" Target="../media/image3.png" /><Relationship Id="rId4" Type="http://schemas.openxmlformats.org/officeDocument/2006/relationships/image" Target="../media/image19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712BCB-CA7D-0D04-BE8C-6B8BF7C4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4" y="-3874655"/>
            <a:ext cx="12358254" cy="1460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6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11">
        <p:fade/>
      </p:transition>
    </mc:Choice>
    <mc:Fallback xmlns="">
      <p:transition spd="med" advTm="151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6E3C-95EE-30AB-4A34-0B97A7F7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Nebula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BC47C5-428A-525E-7F7F-0B8478B6B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92" y="1471923"/>
            <a:ext cx="6877049" cy="45355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E385C1-C089-5230-9676-EE950F5AD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69" y="96715"/>
            <a:ext cx="2422647" cy="1237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19B91C-5643-0E3A-F7F2-E19C0647F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2" y="1211929"/>
            <a:ext cx="2329961" cy="478759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7593D58-0378-5E29-DA5B-968A3CA83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332237"/>
              </p:ext>
            </p:extLst>
          </p:nvPr>
        </p:nvGraphicFramePr>
        <p:xfrm>
          <a:off x="253999" y="3604846"/>
          <a:ext cx="3429977" cy="2393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272">
                  <a:extLst>
                    <a:ext uri="{9D8B030D-6E8A-4147-A177-3AD203B41FA5}">
                      <a16:colId xmlns:a16="http://schemas.microsoft.com/office/drawing/2014/main" val="300422654"/>
                    </a:ext>
                  </a:extLst>
                </a:gridCol>
                <a:gridCol w="1621705">
                  <a:extLst>
                    <a:ext uri="{9D8B030D-6E8A-4147-A177-3AD203B41FA5}">
                      <a16:colId xmlns:a16="http://schemas.microsoft.com/office/drawing/2014/main" val="3943173623"/>
                    </a:ext>
                  </a:extLst>
                </a:gridCol>
              </a:tblGrid>
              <a:tr h="4499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Features</a:t>
                      </a:r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28825"/>
                  </a:ext>
                </a:extLst>
              </a:tr>
              <a:tr h="215984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 dirty="0">
                          <a:effectLst/>
                        </a:rPr>
                        <a:t>Body Finish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Black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4238158"/>
                  </a:ext>
                </a:extLst>
              </a:tr>
              <a:tr h="215984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 dirty="0">
                          <a:effectLst/>
                        </a:rPr>
                        <a:t>Blade Finish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Black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0330895"/>
                  </a:ext>
                </a:extLst>
              </a:tr>
              <a:tr h="215984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 dirty="0">
                          <a:effectLst/>
                        </a:rPr>
                        <a:t>Blade Material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ABS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0328132"/>
                  </a:ext>
                </a:extLst>
              </a:tr>
              <a:tr h="215984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Diameter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30"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1845769"/>
                  </a:ext>
                </a:extLst>
              </a:tr>
              <a:tr h="215984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Height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21"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2119545"/>
                  </a:ext>
                </a:extLst>
              </a:tr>
              <a:tr h="215984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Standard Down Rod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8"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6994192"/>
                  </a:ext>
                </a:extLst>
              </a:tr>
              <a:tr h="215984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RPM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600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48550596"/>
                  </a:ext>
                </a:extLst>
              </a:tr>
              <a:tr h="21598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Motor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D C Motor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1302502"/>
                  </a:ext>
                </a:extLst>
              </a:tr>
              <a:tr h="21598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 MRP Rs 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 dirty="0">
                          <a:effectLst/>
                        </a:rPr>
                        <a:t>48000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317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6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57">
        <p:fade/>
      </p:transition>
    </mc:Choice>
    <mc:Fallback xmlns="">
      <p:transition spd="med" advTm="195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8B7D-BA4F-F29C-A690-03C5FEE1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Octave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B1F26F-4F30-E9F6-5B9A-6A1365CCC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39" y="1603004"/>
            <a:ext cx="7026152" cy="465528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83A3BE-A67E-1CAE-F4F9-D77374E76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69" y="96715"/>
            <a:ext cx="2422647" cy="12378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CDD302-9F85-9DB0-1481-E44200475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4" y="1236996"/>
            <a:ext cx="2207968" cy="453692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F7613F2-A9A7-3896-A7F7-90B846516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543556"/>
              </p:ext>
            </p:extLst>
          </p:nvPr>
        </p:nvGraphicFramePr>
        <p:xfrm>
          <a:off x="294908" y="3604846"/>
          <a:ext cx="3520953" cy="265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235">
                  <a:extLst>
                    <a:ext uri="{9D8B030D-6E8A-4147-A177-3AD203B41FA5}">
                      <a16:colId xmlns:a16="http://schemas.microsoft.com/office/drawing/2014/main" val="2110412980"/>
                    </a:ext>
                  </a:extLst>
                </a:gridCol>
                <a:gridCol w="1664718">
                  <a:extLst>
                    <a:ext uri="{9D8B030D-6E8A-4147-A177-3AD203B41FA5}">
                      <a16:colId xmlns:a16="http://schemas.microsoft.com/office/drawing/2014/main" val="1651147229"/>
                    </a:ext>
                  </a:extLst>
                </a:gridCol>
              </a:tblGrid>
              <a:tr h="4987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Features</a:t>
                      </a:r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804460"/>
                  </a:ext>
                </a:extLst>
              </a:tr>
              <a:tr h="239408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 dirty="0">
                          <a:effectLst/>
                        </a:rPr>
                        <a:t>Body Finish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Black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35573962"/>
                  </a:ext>
                </a:extLst>
              </a:tr>
              <a:tr h="239408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Blade Finish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Coffee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4337342"/>
                  </a:ext>
                </a:extLst>
              </a:tr>
              <a:tr h="239408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 dirty="0">
                          <a:effectLst/>
                        </a:rPr>
                        <a:t>Blade Material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ABS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14260459"/>
                  </a:ext>
                </a:extLst>
              </a:tr>
              <a:tr h="239408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Diameter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33"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40650314"/>
                  </a:ext>
                </a:extLst>
              </a:tr>
              <a:tr h="239408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Height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19.5"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60504996"/>
                  </a:ext>
                </a:extLst>
              </a:tr>
              <a:tr h="239408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Standard Down Rod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8"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73805105"/>
                  </a:ext>
                </a:extLst>
              </a:tr>
              <a:tr h="239408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RPM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600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14487590"/>
                  </a:ext>
                </a:extLst>
              </a:tr>
              <a:tr h="239408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Motor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D C Motor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35840223"/>
                  </a:ext>
                </a:extLst>
              </a:tr>
              <a:tr h="239408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 MRP Rs 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 dirty="0">
                          <a:effectLst/>
                        </a:rPr>
                        <a:t>48000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2393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7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39">
        <p:fade/>
      </p:transition>
    </mc:Choice>
    <mc:Fallback xmlns="">
      <p:transition spd="med" advTm="2139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E88E0-F5A2-6D2E-AEAE-613BBBC3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Tryst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8CD639-82A5-8DF4-4B48-CD241502C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085" y="193150"/>
            <a:ext cx="5049715" cy="336534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30C95E-87C6-0CC1-6297-1DBE18590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34" y="3299504"/>
            <a:ext cx="5010327" cy="3342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C1BADA-EFC4-A001-EE12-B172FFFCE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69" y="96715"/>
            <a:ext cx="2422647" cy="1237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A1BA75-5FF4-A986-E1EF-85F45A5C0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7" y="1299426"/>
            <a:ext cx="2329961" cy="47875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213D40-66B5-FED4-3057-B4768964B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967249"/>
              </p:ext>
            </p:extLst>
          </p:nvPr>
        </p:nvGraphicFramePr>
        <p:xfrm>
          <a:off x="187570" y="4121079"/>
          <a:ext cx="3620966" cy="2396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750">
                  <a:extLst>
                    <a:ext uri="{9D8B030D-6E8A-4147-A177-3AD203B41FA5}">
                      <a16:colId xmlns:a16="http://schemas.microsoft.com/office/drawing/2014/main" val="1289088630"/>
                    </a:ext>
                  </a:extLst>
                </a:gridCol>
                <a:gridCol w="1802216">
                  <a:extLst>
                    <a:ext uri="{9D8B030D-6E8A-4147-A177-3AD203B41FA5}">
                      <a16:colId xmlns:a16="http://schemas.microsoft.com/office/drawing/2014/main" val="1538889117"/>
                    </a:ext>
                  </a:extLst>
                </a:gridCol>
              </a:tblGrid>
              <a:tr h="3944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 dirty="0">
                          <a:effectLst/>
                        </a:rPr>
                        <a:t>Features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 dirty="0">
                          <a:effectLst/>
                        </a:rPr>
                        <a:t> 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480113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Body Finish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AB/MW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328275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</a:rPr>
                        <a:t>Blade Finish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offee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/MW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23580847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Blade Material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ABS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06442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</a:rPr>
                        <a:t>Diameter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42"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22342622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Height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17"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401564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</a:rPr>
                        <a:t>Standard Down Rod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10"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7688785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RPM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5577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</a:rPr>
                        <a:t>Motor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LDC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0661365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 MRP Rs 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35000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745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19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21">
        <p:fade/>
      </p:transition>
    </mc:Choice>
    <mc:Fallback xmlns="">
      <p:transition spd="med" advTm="1821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FF430-01F6-13A5-3B9B-66280807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Aerial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C4B3AB-1000-5D9F-AFAF-5A4AE9137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23" y="1106943"/>
            <a:ext cx="5546272" cy="475752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BB6148-7069-9C33-C355-80E87D11E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69" y="96715"/>
            <a:ext cx="2422647" cy="1237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A08DF1-CA84-80E3-A535-3F0A000D4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50" y="1211929"/>
            <a:ext cx="2329961" cy="47875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4B4B593-8785-794E-4B32-9D6F65734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88773"/>
              </p:ext>
            </p:extLst>
          </p:nvPr>
        </p:nvGraphicFramePr>
        <p:xfrm>
          <a:off x="305297" y="3429000"/>
          <a:ext cx="3783135" cy="2435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456">
                  <a:extLst>
                    <a:ext uri="{9D8B030D-6E8A-4147-A177-3AD203B41FA5}">
                      <a16:colId xmlns:a16="http://schemas.microsoft.com/office/drawing/2014/main" val="4227999291"/>
                    </a:ext>
                  </a:extLst>
                </a:gridCol>
                <a:gridCol w="1788679">
                  <a:extLst>
                    <a:ext uri="{9D8B030D-6E8A-4147-A177-3AD203B41FA5}">
                      <a16:colId xmlns:a16="http://schemas.microsoft.com/office/drawing/2014/main" val="2725767061"/>
                    </a:ext>
                  </a:extLst>
                </a:gridCol>
              </a:tblGrid>
              <a:tr h="4577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Features</a:t>
                      </a:r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021436"/>
                  </a:ext>
                </a:extLst>
              </a:tr>
              <a:tr h="219741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Body Finish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White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6222501"/>
                  </a:ext>
                </a:extLst>
              </a:tr>
              <a:tr h="219741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Blade Finish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White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55709222"/>
                  </a:ext>
                </a:extLst>
              </a:tr>
              <a:tr h="219741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Blade Material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ABS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4631889"/>
                  </a:ext>
                </a:extLst>
              </a:tr>
              <a:tr h="219741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Diameter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24"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1397816"/>
                  </a:ext>
                </a:extLst>
              </a:tr>
              <a:tr h="219741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Height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4.5"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7183101"/>
                  </a:ext>
                </a:extLst>
              </a:tr>
              <a:tr h="219741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Standard Down Rod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 dirty="0">
                          <a:effectLst/>
                        </a:rPr>
                        <a:t>NA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7320099"/>
                  </a:ext>
                </a:extLst>
              </a:tr>
              <a:tr h="219741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RPM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NA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6251629"/>
                  </a:ext>
                </a:extLst>
              </a:tr>
              <a:tr h="219741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Motor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D C Motor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0421316"/>
                  </a:ext>
                </a:extLst>
              </a:tr>
              <a:tr h="219741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 MRP Rs 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 dirty="0">
                          <a:effectLst/>
                        </a:rPr>
                        <a:t>37000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94128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74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93">
        <p:fade/>
      </p:transition>
    </mc:Choice>
    <mc:Fallback xmlns="">
      <p:transition spd="med" advTm="2093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9B822-9AD7-0EB2-7A1C-7AACCC6F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Foxy Ceiling Fan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B0807E-9B07-7BCF-CF84-F2F355120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793" y="1150999"/>
            <a:ext cx="3260783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1EC0C8-1E6D-E99C-C702-E26F4562F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558" y="838439"/>
            <a:ext cx="3330820" cy="4441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BD81BB-1895-E7EB-5CEB-F93CD6162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69" y="96715"/>
            <a:ext cx="2422647" cy="1237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FC0E07-0DCE-9A9A-6E75-18267A053F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70" y="1299849"/>
            <a:ext cx="2329961" cy="47875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2963A1-1C17-1C7E-B278-DE7A20BC6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467685"/>
              </p:ext>
            </p:extLst>
          </p:nvPr>
        </p:nvGraphicFramePr>
        <p:xfrm>
          <a:off x="202587" y="4063401"/>
          <a:ext cx="3620966" cy="2396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750">
                  <a:extLst>
                    <a:ext uri="{9D8B030D-6E8A-4147-A177-3AD203B41FA5}">
                      <a16:colId xmlns:a16="http://schemas.microsoft.com/office/drawing/2014/main" val="1289088630"/>
                    </a:ext>
                  </a:extLst>
                </a:gridCol>
                <a:gridCol w="1802216">
                  <a:extLst>
                    <a:ext uri="{9D8B030D-6E8A-4147-A177-3AD203B41FA5}">
                      <a16:colId xmlns:a16="http://schemas.microsoft.com/office/drawing/2014/main" val="1538889117"/>
                    </a:ext>
                  </a:extLst>
                </a:gridCol>
              </a:tblGrid>
              <a:tr h="3944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 dirty="0">
                          <a:effectLst/>
                        </a:rPr>
                        <a:t>Features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 dirty="0">
                          <a:effectLst/>
                        </a:rPr>
                        <a:t> 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480113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Body Finish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Sandy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Gold/MW</a:t>
                      </a: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328275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</a:rPr>
                        <a:t>Blade Finish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SG/MW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23580847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Blade Material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ABS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06442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</a:rPr>
                        <a:t>Diameter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16"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22342622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Height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21“ &amp; 31”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401564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verall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Length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5” &amp; 8”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7688785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RPM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5577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</a:rPr>
                        <a:t>Motor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LDC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0661365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 MRP Rs 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34000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745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17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99">
        <p:fade/>
      </p:transition>
    </mc:Choice>
    <mc:Fallback xmlns="">
      <p:transition spd="med" advTm="1899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E153-38F7-9957-D16B-FE231F94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Foxy Wall Fan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94ADFB-6D24-C1B4-4B3E-D159A0EA1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017" y="879231"/>
            <a:ext cx="3656775" cy="487570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1BD76D-79A4-D180-F667-51CEB9EC8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093" y="1027907"/>
            <a:ext cx="3260784" cy="4351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7137EA-32F1-DBAF-B3D4-26415968A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69" y="96715"/>
            <a:ext cx="2422647" cy="1237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64DF5C-6D27-9E0F-7226-F2ACD9598D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1" y="1211929"/>
            <a:ext cx="2329961" cy="47875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DF5792-0C1F-8606-1B2E-49FCBC161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247624"/>
              </p:ext>
            </p:extLst>
          </p:nvPr>
        </p:nvGraphicFramePr>
        <p:xfrm>
          <a:off x="196362" y="3944571"/>
          <a:ext cx="3620966" cy="2396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750">
                  <a:extLst>
                    <a:ext uri="{9D8B030D-6E8A-4147-A177-3AD203B41FA5}">
                      <a16:colId xmlns:a16="http://schemas.microsoft.com/office/drawing/2014/main" val="2943862505"/>
                    </a:ext>
                  </a:extLst>
                </a:gridCol>
                <a:gridCol w="1802216">
                  <a:extLst>
                    <a:ext uri="{9D8B030D-6E8A-4147-A177-3AD203B41FA5}">
                      <a16:colId xmlns:a16="http://schemas.microsoft.com/office/drawing/2014/main" val="2410514807"/>
                    </a:ext>
                  </a:extLst>
                </a:gridCol>
              </a:tblGrid>
              <a:tr h="3944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 dirty="0">
                          <a:effectLst/>
                        </a:rPr>
                        <a:t>Features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 dirty="0">
                          <a:effectLst/>
                        </a:rPr>
                        <a:t> 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250005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Body Finish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Sandy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Gold/MW</a:t>
                      </a: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675557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</a:rPr>
                        <a:t>Blade Finish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SG/MW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86734296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Blade Material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ABS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307250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</a:rPr>
                        <a:t>Diameter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16"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43437031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Height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21“ &amp; 21”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71233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verall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Length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16”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7091230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RPM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839811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</a:rPr>
                        <a:t>Motor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LDC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76132218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 MRP Rs 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34000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70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38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47">
        <p:fade/>
      </p:transition>
    </mc:Choice>
    <mc:Fallback xmlns="">
      <p:transition spd="med" advTm="2347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7EB96-2057-40E7-5DA3-5C0FFD37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Splendid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3340A9-FB94-D345-09F1-E5150DEBD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68" y="1451308"/>
            <a:ext cx="6724650" cy="4238625"/>
          </a:xfr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9BA0621-B2D2-D62C-F929-37D4A5352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572043"/>
              </p:ext>
            </p:extLst>
          </p:nvPr>
        </p:nvGraphicFramePr>
        <p:xfrm>
          <a:off x="296495" y="2971662"/>
          <a:ext cx="4249127" cy="2674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126">
                  <a:extLst>
                    <a:ext uri="{9D8B030D-6E8A-4147-A177-3AD203B41FA5}">
                      <a16:colId xmlns:a16="http://schemas.microsoft.com/office/drawing/2014/main" val="1965777134"/>
                    </a:ext>
                  </a:extLst>
                </a:gridCol>
                <a:gridCol w="2009001">
                  <a:extLst>
                    <a:ext uri="{9D8B030D-6E8A-4147-A177-3AD203B41FA5}">
                      <a16:colId xmlns:a16="http://schemas.microsoft.com/office/drawing/2014/main" val="1013304627"/>
                    </a:ext>
                  </a:extLst>
                </a:gridCol>
              </a:tblGrid>
              <a:tr h="5027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 dirty="0">
                          <a:effectLst/>
                        </a:rPr>
                        <a:t>Features</a:t>
                      </a:r>
                      <a:endParaRPr lang="en-IN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48214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Body Finish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White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7496597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Blade Finish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White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218949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Blade Material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ABS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6838498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Diameter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52"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16434039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Height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18"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863737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Standard Down Rod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8"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8195667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RPM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180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753112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Motor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D C Motor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375903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 MRP Rs 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 dirty="0">
                          <a:effectLst/>
                        </a:rPr>
                        <a:t>29500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0242983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E8C2DD1-717B-5DC8-551D-B9355B586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69" y="96715"/>
            <a:ext cx="2422647" cy="1237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248492-20FF-06CB-E65B-0A1D18474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6" y="1299849"/>
            <a:ext cx="2329961" cy="4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4">
        <p:fade/>
      </p:transition>
    </mc:Choice>
    <mc:Fallback xmlns="">
      <p:transition spd="med" advTm="1854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4D175-0065-1CF6-E9E5-23D957586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Swan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06DF76-5C48-D091-D1A0-80FADC644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862" y="1350098"/>
            <a:ext cx="3076531" cy="472232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387ECA-EEEC-41B7-AA89-22FFBAB38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69" y="96715"/>
            <a:ext cx="2422647" cy="1237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5F0EA8-2BE9-E970-1AF7-AEBE7A104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46" y="663575"/>
            <a:ext cx="3886200" cy="5829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B2BECE-7D69-C709-761C-C17649132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2" y="1211929"/>
            <a:ext cx="2329961" cy="478759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5C6C9A7-978C-0EB5-7240-8A2E71646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984140"/>
              </p:ext>
            </p:extLst>
          </p:nvPr>
        </p:nvGraphicFramePr>
        <p:xfrm>
          <a:off x="252534" y="3103686"/>
          <a:ext cx="4038112" cy="2778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880">
                  <a:extLst>
                    <a:ext uri="{9D8B030D-6E8A-4147-A177-3AD203B41FA5}">
                      <a16:colId xmlns:a16="http://schemas.microsoft.com/office/drawing/2014/main" val="3474822322"/>
                    </a:ext>
                  </a:extLst>
                </a:gridCol>
                <a:gridCol w="1909232">
                  <a:extLst>
                    <a:ext uri="{9D8B030D-6E8A-4147-A177-3AD203B41FA5}">
                      <a16:colId xmlns:a16="http://schemas.microsoft.com/office/drawing/2014/main" val="3617176754"/>
                    </a:ext>
                  </a:extLst>
                </a:gridCol>
              </a:tblGrid>
              <a:tr h="5222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 dirty="0">
                          <a:effectLst/>
                        </a:rPr>
                        <a:t>Features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238216"/>
                  </a:ext>
                </a:extLst>
              </a:tr>
              <a:tr h="250679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Body Finish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 dirty="0">
                          <a:effectLst/>
                        </a:rPr>
                        <a:t>Dark Walnut / White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592888"/>
                  </a:ext>
                </a:extLst>
              </a:tr>
              <a:tr h="250679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Blade Finish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NA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028823"/>
                  </a:ext>
                </a:extLst>
              </a:tr>
              <a:tr h="250679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Blade Material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ABS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27270403"/>
                  </a:ext>
                </a:extLst>
              </a:tr>
              <a:tr h="250679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Diameter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NA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37360"/>
                  </a:ext>
                </a:extLst>
              </a:tr>
              <a:tr h="250679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Height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40"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6058818"/>
                  </a:ext>
                </a:extLst>
              </a:tr>
              <a:tr h="250679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Standard Down Rod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NA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9198462"/>
                  </a:ext>
                </a:extLst>
              </a:tr>
              <a:tr h="250679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RPM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NA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3945449"/>
                  </a:ext>
                </a:extLst>
              </a:tr>
              <a:tr h="25067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Motor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Compressor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79887625"/>
                  </a:ext>
                </a:extLst>
              </a:tr>
              <a:tr h="25067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>
                          <a:effectLst/>
                        </a:rPr>
                        <a:t> MRP Rs 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 dirty="0">
                          <a:effectLst/>
                        </a:rPr>
                        <a:t>22000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8065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15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41">
        <p:fade/>
      </p:transition>
    </mc:Choice>
    <mc:Fallback xmlns="">
      <p:transition spd="med" advTm="1741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1EC732-B61B-C513-AFFF-E63DF3103465}"/>
              </a:ext>
            </a:extLst>
          </p:cNvPr>
          <p:cNvSpPr txBox="1"/>
          <p:nvPr/>
        </p:nvSpPr>
        <p:spPr>
          <a:xfrm>
            <a:off x="2451652" y="2644170"/>
            <a:ext cx="75427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Copperplate Gothic Bold" panose="020E0705020206020404" pitchFamily="34" charset="0"/>
              </a:rPr>
              <a:t>THANK YOU </a:t>
            </a:r>
          </a:p>
          <a:p>
            <a:pPr algn="ctr"/>
            <a:r>
              <a:rPr lang="en-US" sz="4800" dirty="0">
                <a:latin typeface="Copperplate Gothic Bold" panose="020E0705020206020404" pitchFamily="34" charset="0"/>
              </a:rPr>
              <a:t>MANY MORE COMING</a:t>
            </a:r>
            <a:endParaRPr lang="en-IN" sz="4800" dirty="0">
              <a:latin typeface="Copperplate Gothic Bold" panose="020E07050202060204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601B39-D106-916A-BE5E-BF3ED4366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53026" y="-3639380"/>
            <a:ext cx="10602567" cy="141367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132B71-311B-DAB9-C0EE-55FF3F17D0C1}"/>
              </a:ext>
            </a:extLst>
          </p:cNvPr>
          <p:cNvSpPr txBox="1"/>
          <p:nvPr/>
        </p:nvSpPr>
        <p:spPr>
          <a:xfrm>
            <a:off x="2867391" y="2367169"/>
            <a:ext cx="645721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Eras Demi ITC" panose="020B0805030504020804" pitchFamily="34" charset="0"/>
              </a:rPr>
              <a:t>THANK YOU </a:t>
            </a:r>
          </a:p>
          <a:p>
            <a:pPr algn="ctr"/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Eras Demi ITC" panose="020B0805030504020804" pitchFamily="34" charset="0"/>
              </a:rPr>
              <a:t>&amp;</a:t>
            </a:r>
          </a:p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Eras Demi ITC" panose="020B0805030504020804" pitchFamily="34" charset="0"/>
              </a:rPr>
              <a:t>MANY MORE TO COME</a:t>
            </a:r>
            <a:endParaRPr lang="en-IN" sz="4400" dirty="0">
              <a:solidFill>
                <a:schemeClr val="bg2">
                  <a:lumMod val="50000"/>
                </a:schemeClr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5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99">
        <p:fade/>
      </p:transition>
    </mc:Choice>
    <mc:Fallback xmlns="">
      <p:transition spd="med" advTm="179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7EAB3-2BD8-6A94-CD52-C39B0855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Javelin WH/Gold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EC77FB-BE6D-0C39-3F78-3FBCB65EF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00" y="1350839"/>
            <a:ext cx="3556671" cy="4742229"/>
          </a:xfr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0E8FC42-3AE6-0E46-0F63-709196545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74175"/>
              </p:ext>
            </p:extLst>
          </p:nvPr>
        </p:nvGraphicFramePr>
        <p:xfrm>
          <a:off x="205154" y="4190756"/>
          <a:ext cx="3591421" cy="2153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3910">
                  <a:extLst>
                    <a:ext uri="{9D8B030D-6E8A-4147-A177-3AD203B41FA5}">
                      <a16:colId xmlns:a16="http://schemas.microsoft.com/office/drawing/2014/main" val="891035595"/>
                    </a:ext>
                  </a:extLst>
                </a:gridCol>
                <a:gridCol w="1787511">
                  <a:extLst>
                    <a:ext uri="{9D8B030D-6E8A-4147-A177-3AD203B41FA5}">
                      <a16:colId xmlns:a16="http://schemas.microsoft.com/office/drawing/2014/main" val="2540437368"/>
                    </a:ext>
                  </a:extLst>
                </a:gridCol>
              </a:tblGrid>
              <a:tr h="3544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 dirty="0">
                          <a:effectLst/>
                        </a:rPr>
                        <a:t>Features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 dirty="0">
                          <a:effectLst/>
                        </a:rPr>
                        <a:t> 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365139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Body Finish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WH/Gold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963798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</a:rPr>
                        <a:t>Blade Finish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57917090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Blade Material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106335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</a:rPr>
                        <a:t>Diameter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0452692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Height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0”</a:t>
                      </a: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664103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</a:rPr>
                        <a:t>Standard Down Rod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30760845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RPM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51122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</a:rPr>
                        <a:t>Motor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Compressor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4493063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 MRP Rs 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6000</a:t>
                      </a: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7956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B525CF1-2006-24A0-7420-F0CF61973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89769" l="9949" r="90725">
                        <a14:foregroundMark x1="33221" y1="42904" x2="69309" y2="45215"/>
                        <a14:foregroundMark x1="69309" y1="45215" x2="74874" y2="45215"/>
                        <a14:foregroundMark x1="31029" y1="41914" x2="73693" y2="38614"/>
                        <a14:foregroundMark x1="73693" y1="38614" x2="79258" y2="38614"/>
                        <a14:foregroundMark x1="79258" y1="38614" x2="84486" y2="71617"/>
                        <a14:foregroundMark x1="84486" y1="71617" x2="36762" y2="76898"/>
                        <a14:foregroundMark x1="36762" y1="76898" x2="22260" y2="67987"/>
                        <a14:foregroundMark x1="22260" y1="67987" x2="43170" y2="22442"/>
                        <a14:foregroundMark x1="43170" y1="22442" x2="81956" y2="36964"/>
                        <a14:foregroundMark x1="81956" y1="36964" x2="83305" y2="42574"/>
                        <a14:foregroundMark x1="39292" y1="28713" x2="23103" y2="45875"/>
                        <a14:foregroundMark x1="23103" y1="45875" x2="22934" y2="47195"/>
                        <a14:foregroundMark x1="81450" y1="33003" x2="90725" y2="56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929" y="-83830"/>
            <a:ext cx="2345225" cy="1198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5F9E1C-DCE5-8EE0-13D2-056FD360D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71" y="1272236"/>
            <a:ext cx="2818967" cy="57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6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69">
        <p:fade/>
      </p:transition>
    </mc:Choice>
    <mc:Fallback xmlns="">
      <p:transition spd="med" advTm="236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6A68-155A-B341-E7E0-DCB87A94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59" y="278236"/>
            <a:ext cx="10515600" cy="1325563"/>
          </a:xfrm>
        </p:spPr>
        <p:txBody>
          <a:bodyPr/>
          <a:lstStyle/>
          <a:p>
            <a:r>
              <a:rPr lang="en-US" dirty="0"/>
              <a:t>Helix WH/Silver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951E9F-987D-CCC3-14A3-59DA8E7FE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98" y="1454320"/>
            <a:ext cx="3263503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66F3A1-66FC-4941-AB0F-C3FE19200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89769" l="9949" r="90725">
                        <a14:foregroundMark x1="33221" y1="42904" x2="69309" y2="45215"/>
                        <a14:foregroundMark x1="69309" y1="45215" x2="74874" y2="45215"/>
                        <a14:foregroundMark x1="31029" y1="41914" x2="73693" y2="38614"/>
                        <a14:foregroundMark x1="73693" y1="38614" x2="79258" y2="38614"/>
                        <a14:foregroundMark x1="79258" y1="38614" x2="84486" y2="71617"/>
                        <a14:foregroundMark x1="84486" y1="71617" x2="36762" y2="76898"/>
                        <a14:foregroundMark x1="36762" y1="76898" x2="22260" y2="67987"/>
                        <a14:foregroundMark x1="22260" y1="67987" x2="43170" y2="22442"/>
                        <a14:foregroundMark x1="43170" y1="22442" x2="81956" y2="36964"/>
                        <a14:foregroundMark x1="81956" y1="36964" x2="83305" y2="42574"/>
                        <a14:foregroundMark x1="39292" y1="28713" x2="23103" y2="45875"/>
                        <a14:foregroundMark x1="23103" y1="45875" x2="22934" y2="47195"/>
                        <a14:foregroundMark x1="81450" y1="33003" x2="90725" y2="56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98" y="-191366"/>
            <a:ext cx="2345225" cy="1198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F7512E-C77C-1BF3-1AD1-A1A872DD5A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0" y="1164700"/>
            <a:ext cx="2818967" cy="57923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DDFD807-7CF8-A50F-E126-0C88138F3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09301"/>
              </p:ext>
            </p:extLst>
          </p:nvPr>
        </p:nvGraphicFramePr>
        <p:xfrm>
          <a:off x="217782" y="4340225"/>
          <a:ext cx="3591421" cy="2153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3910">
                  <a:extLst>
                    <a:ext uri="{9D8B030D-6E8A-4147-A177-3AD203B41FA5}">
                      <a16:colId xmlns:a16="http://schemas.microsoft.com/office/drawing/2014/main" val="891035595"/>
                    </a:ext>
                  </a:extLst>
                </a:gridCol>
                <a:gridCol w="1787511">
                  <a:extLst>
                    <a:ext uri="{9D8B030D-6E8A-4147-A177-3AD203B41FA5}">
                      <a16:colId xmlns:a16="http://schemas.microsoft.com/office/drawing/2014/main" val="2540437368"/>
                    </a:ext>
                  </a:extLst>
                </a:gridCol>
              </a:tblGrid>
              <a:tr h="3544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 dirty="0">
                          <a:effectLst/>
                        </a:rPr>
                        <a:t>Features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 dirty="0">
                          <a:effectLst/>
                        </a:rPr>
                        <a:t> 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365139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Body Finish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WH/Silver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963798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</a:rPr>
                        <a:t>Blade Finish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57917090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Blade Material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NA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106335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</a:rPr>
                        <a:t>Diameter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NA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0452692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Height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41"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664103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</a:rPr>
                        <a:t>Standard Down Rod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30760845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RPM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51122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</a:rPr>
                        <a:t>Motor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Compressor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4493063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 MRP Rs 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6000</a:t>
                      </a: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79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73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22">
        <p:fade/>
      </p:transition>
    </mc:Choice>
    <mc:Fallback xmlns="">
      <p:transition spd="med" advTm="222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471E-57CA-17A1-605C-BF65D5022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424" y="312657"/>
            <a:ext cx="10515600" cy="1325563"/>
          </a:xfrm>
        </p:spPr>
        <p:txBody>
          <a:bodyPr/>
          <a:lstStyle/>
          <a:p>
            <a:r>
              <a:rPr lang="en-US" dirty="0"/>
              <a:t>Jill RB/MW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F2F2B3-A19E-0DD6-0690-2B0CB3098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6" b="89782" l="8016" r="99902">
                        <a14:foregroundMark x1="14761" y1="19891" x2="63050" y2="8447"/>
                        <a14:foregroundMark x1="63050" y1="8447" x2="97752" y2="16076"/>
                        <a14:foregroundMark x1="97752" y1="16076" x2="98729" y2="30654"/>
                        <a14:foregroundMark x1="98729" y1="30654" x2="96383" y2="46594"/>
                        <a14:foregroundMark x1="96383" y1="46594" x2="76833" y2="61989"/>
                        <a14:foregroundMark x1="76833" y1="61989" x2="45455" y2="66349"/>
                        <a14:foregroundMark x1="45455" y1="66349" x2="7234" y2="51635"/>
                        <a14:foregroundMark x1="7234" y1="51635" x2="978" y2="40327"/>
                        <a14:foregroundMark x1="978" y1="40327" x2="8016" y2="25477"/>
                        <a14:foregroundMark x1="8016" y1="25477" x2="14956" y2="20708"/>
                        <a14:foregroundMark x1="90323" y1="17575" x2="99707" y2="25341"/>
                        <a14:foregroundMark x1="99707" y1="25341" x2="99902" y2="25886"/>
                        <a14:foregroundMark x1="57869" y1="51635" x2="47507" y2="46049"/>
                        <a14:foregroundMark x1="48680" y1="48365" x2="61095" y2="49183"/>
                        <a14:foregroundMark x1="61095" y1="49183" x2="61388" y2="49455"/>
                        <a14:backgroundMark x1="12708" y1="77384" x2="33333" y2="79837"/>
                        <a14:backgroundMark x1="33333" y1="79837" x2="58651" y2="93188"/>
                        <a14:backgroundMark x1="58651" y1="93188" x2="10850" y2="98093"/>
                        <a14:backgroundMark x1="10850" y1="98093" x2="9482" y2="76567"/>
                        <a14:backgroundMark x1="9482" y1="76567" x2="19257" y2="75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541" y="1027906"/>
            <a:ext cx="4955459" cy="355553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0570C-BD48-3D2B-6BDB-0659F52BB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62" b="89862" l="5766" r="96692">
                        <a14:foregroundMark x1="85917" y1="28536" x2="96692" y2="23279"/>
                        <a14:foregroundMark x1="9263" y1="36921" x2="5766" y2="355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693" y="3565305"/>
            <a:ext cx="5060210" cy="3821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80348E-B8AC-77F7-48AD-15212BDB5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1" b="89769" l="9949" r="90725">
                        <a14:foregroundMark x1="33221" y1="42904" x2="69309" y2="45215"/>
                        <a14:foregroundMark x1="69309" y1="45215" x2="74874" y2="45215"/>
                        <a14:foregroundMark x1="31029" y1="41914" x2="73693" y2="38614"/>
                        <a14:foregroundMark x1="73693" y1="38614" x2="79258" y2="38614"/>
                        <a14:foregroundMark x1="79258" y1="38614" x2="84486" y2="71617"/>
                        <a14:foregroundMark x1="84486" y1="71617" x2="36762" y2="76898"/>
                        <a14:foregroundMark x1="36762" y1="76898" x2="22260" y2="67987"/>
                        <a14:foregroundMark x1="22260" y1="67987" x2="43170" y2="22442"/>
                        <a14:foregroundMark x1="43170" y1="22442" x2="81956" y2="36964"/>
                        <a14:foregroundMark x1="81956" y1="36964" x2="83305" y2="42574"/>
                        <a14:foregroundMark x1="39292" y1="28713" x2="23103" y2="45875"/>
                        <a14:foregroundMark x1="23103" y1="45875" x2="22934" y2="47195"/>
                        <a14:foregroundMark x1="81450" y1="33003" x2="90725" y2="56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98" y="-191366"/>
            <a:ext cx="2345225" cy="1198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6BE704-D194-7190-AEBE-2ABFAB7B7B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1" y="1164701"/>
            <a:ext cx="2818967" cy="57923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5CAD0E4-A18C-C986-121B-B401436BD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633637"/>
              </p:ext>
            </p:extLst>
          </p:nvPr>
        </p:nvGraphicFramePr>
        <p:xfrm>
          <a:off x="136517" y="4158762"/>
          <a:ext cx="3591421" cy="2153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3910">
                  <a:extLst>
                    <a:ext uri="{9D8B030D-6E8A-4147-A177-3AD203B41FA5}">
                      <a16:colId xmlns:a16="http://schemas.microsoft.com/office/drawing/2014/main" val="1289088630"/>
                    </a:ext>
                  </a:extLst>
                </a:gridCol>
                <a:gridCol w="1787511">
                  <a:extLst>
                    <a:ext uri="{9D8B030D-6E8A-4147-A177-3AD203B41FA5}">
                      <a16:colId xmlns:a16="http://schemas.microsoft.com/office/drawing/2014/main" val="1538889117"/>
                    </a:ext>
                  </a:extLst>
                </a:gridCol>
              </a:tblGrid>
              <a:tr h="3544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 dirty="0">
                          <a:effectLst/>
                        </a:rPr>
                        <a:t>Features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 dirty="0">
                          <a:effectLst/>
                        </a:rPr>
                        <a:t> 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480113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Body Finish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B/MW</a:t>
                      </a: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328275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</a:rPr>
                        <a:t>Blade Finish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rown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/MW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23580847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Blade Material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ABS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06442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</a:rPr>
                        <a:t>Diameter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46"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22342622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Height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10"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401564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</a:rPr>
                        <a:t>Standard Down Rod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7688785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RPM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5577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</a:rPr>
                        <a:t>Motor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0661365"/>
                  </a:ext>
                </a:extLst>
              </a:tr>
              <a:tr h="19992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 MRP Rs 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8000</a:t>
                      </a: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745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92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77">
        <p:fade/>
      </p:transition>
    </mc:Choice>
    <mc:Fallback xmlns="">
      <p:transition spd="med" advTm="247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76AD-1EE7-1EA0-46D9-E9171815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92" y="479425"/>
            <a:ext cx="10515600" cy="1325563"/>
          </a:xfrm>
        </p:spPr>
        <p:txBody>
          <a:bodyPr/>
          <a:lstStyle/>
          <a:p>
            <a:r>
              <a:rPr lang="en-US" dirty="0"/>
              <a:t>Artesia WD/MW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B0A201-C480-69A6-D538-5B322B26E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92" y="407794"/>
            <a:ext cx="4859711" cy="38868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38F70C-46AE-55F9-0C7F-6F31EF4FF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5" b="90000" l="1389" r="90000">
                        <a14:foregroundMark x1="11667" y1="54348" x2="4722" y2="55362"/>
                        <a14:foregroundMark x1="11296" y1="53768" x2="1389" y2="55217"/>
                        <a14:foregroundMark x1="51296" y1="35652" x2="51574" y2="13913"/>
                        <a14:foregroundMark x1="54352" y1="11594" x2="48241" y2="9565"/>
                        <a14:foregroundMark x1="60556" y1="47391" x2="61389" y2="59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92" y="3676732"/>
            <a:ext cx="4979376" cy="318126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DB76BC-E802-EEEC-42D3-CD820EE52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823460"/>
              </p:ext>
            </p:extLst>
          </p:nvPr>
        </p:nvGraphicFramePr>
        <p:xfrm>
          <a:off x="231532" y="3981708"/>
          <a:ext cx="3620966" cy="2396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750">
                  <a:extLst>
                    <a:ext uri="{9D8B030D-6E8A-4147-A177-3AD203B41FA5}">
                      <a16:colId xmlns:a16="http://schemas.microsoft.com/office/drawing/2014/main" val="3843403489"/>
                    </a:ext>
                  </a:extLst>
                </a:gridCol>
                <a:gridCol w="1802216">
                  <a:extLst>
                    <a:ext uri="{9D8B030D-6E8A-4147-A177-3AD203B41FA5}">
                      <a16:colId xmlns:a16="http://schemas.microsoft.com/office/drawing/2014/main" val="520433033"/>
                    </a:ext>
                  </a:extLst>
                </a:gridCol>
              </a:tblGrid>
              <a:tr h="3944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 dirty="0">
                          <a:effectLst/>
                        </a:rPr>
                        <a:t>Features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 dirty="0">
                          <a:effectLst/>
                        </a:rPr>
                        <a:t> 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153064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Body Finish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BW/MW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540687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</a:rPr>
                        <a:t>Blade Finish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BW/MW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3924906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Blade Material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ABS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850363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</a:rPr>
                        <a:t>Diameter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52"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60191376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Height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22"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521133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</a:rPr>
                        <a:t>Standard Down Rod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6"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51852381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RPM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144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091385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</a:rPr>
                        <a:t>Motor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AC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07542986"/>
                  </a:ext>
                </a:extLst>
              </a:tr>
              <a:tr h="22249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 MRP Rs 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34000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45972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B3CF926-609F-2CB0-2540-BCCE97E20E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1" b="89769" l="9949" r="90725">
                        <a14:foregroundMark x1="33221" y1="42904" x2="69309" y2="45215"/>
                        <a14:foregroundMark x1="69309" y1="45215" x2="74874" y2="45215"/>
                        <a14:foregroundMark x1="31029" y1="41914" x2="73693" y2="38614"/>
                        <a14:foregroundMark x1="73693" y1="38614" x2="79258" y2="38614"/>
                        <a14:foregroundMark x1="79258" y1="38614" x2="84486" y2="71617"/>
                        <a14:foregroundMark x1="84486" y1="71617" x2="36762" y2="76898"/>
                        <a14:foregroundMark x1="36762" y1="76898" x2="22260" y2="67987"/>
                        <a14:foregroundMark x1="22260" y1="67987" x2="43170" y2="22442"/>
                        <a14:foregroundMark x1="43170" y1="22442" x2="81956" y2="36964"/>
                        <a14:foregroundMark x1="81956" y1="36964" x2="83305" y2="42574"/>
                        <a14:foregroundMark x1="39292" y1="28713" x2="23103" y2="45875"/>
                        <a14:foregroundMark x1="23103" y1="45875" x2="22934" y2="47195"/>
                        <a14:foregroundMark x1="81450" y1="33003" x2="90725" y2="56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98" y="-191366"/>
            <a:ext cx="2345225" cy="11983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8E7EC8-F619-438E-7BE0-681340367C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1" y="1340548"/>
            <a:ext cx="2818967" cy="57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50">
        <p:fade/>
      </p:transition>
    </mc:Choice>
    <mc:Fallback xmlns="">
      <p:transition spd="med" advTm="215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B20D4-306D-6E1E-2BD2-426F649F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2" y="527539"/>
            <a:ext cx="10257693" cy="1198319"/>
          </a:xfrm>
        </p:spPr>
        <p:txBody>
          <a:bodyPr/>
          <a:lstStyle/>
          <a:p>
            <a:r>
              <a:rPr lang="en-US" dirty="0"/>
              <a:t>Simplicity MB/MW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657484-72D4-AB08-CE3B-DD8AB0364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47" b="89970" l="5990" r="91667">
                        <a14:foregroundMark x1="10938" y1="40578" x2="6076" y2="39210"/>
                        <a14:foregroundMark x1="90191" y1="55927" x2="91667" y2="54711"/>
                        <a14:foregroundMark x1="48351" y1="10942" x2="43142" y2="74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08" y="1044680"/>
            <a:ext cx="5274458" cy="301266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1BE05A-FD63-91C0-96E8-ED78C1179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42" b="89963" l="3906" r="91233">
                        <a14:foregroundMark x1="48351" y1="56134" x2="51215" y2="56382"/>
                        <a14:foregroundMark x1="56771" y1="55266" x2="58594" y2="55143"/>
                        <a14:foregroundMark x1="67014" y1="54151" x2="71181" y2="54399"/>
                        <a14:foregroundMark x1="89497" y1="55143" x2="91493" y2="54523"/>
                        <a14:foregroundMark x1="80990" y1="53779" x2="82813" y2="53779"/>
                        <a14:foregroundMark x1="12066" y1="40149" x2="8594" y2="37670"/>
                        <a14:foregroundMark x1="51736" y1="56506" x2="54688" y2="56010"/>
                        <a14:foregroundMark x1="9028" y1="36555" x2="4427" y2="35812"/>
                        <a14:foregroundMark x1="8854" y1="35440" x2="6424" y2="35316"/>
                        <a14:foregroundMark x1="8507" y1="35440" x2="6684" y2="34944"/>
                        <a14:foregroundMark x1="6684" y1="35068" x2="3906" y2="35068"/>
                        <a14:foregroundMark x1="5903" y1="34572" x2="4948" y2="34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40" y="3429000"/>
            <a:ext cx="5497794" cy="3851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3EAE7D-A60D-0C14-4A72-16BF1DFE8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1" b="89769" l="9949" r="90725">
                        <a14:foregroundMark x1="33221" y1="42904" x2="69309" y2="45215"/>
                        <a14:foregroundMark x1="69309" y1="45215" x2="74874" y2="45215"/>
                        <a14:foregroundMark x1="31029" y1="41914" x2="73693" y2="38614"/>
                        <a14:foregroundMark x1="73693" y1="38614" x2="79258" y2="38614"/>
                        <a14:foregroundMark x1="79258" y1="38614" x2="84486" y2="71617"/>
                        <a14:foregroundMark x1="84486" y1="71617" x2="36762" y2="76898"/>
                        <a14:foregroundMark x1="36762" y1="76898" x2="22260" y2="67987"/>
                        <a14:foregroundMark x1="22260" y1="67987" x2="43170" y2="22442"/>
                        <a14:foregroundMark x1="43170" y1="22442" x2="81956" y2="36964"/>
                        <a14:foregroundMark x1="81956" y1="36964" x2="83305" y2="42574"/>
                        <a14:foregroundMark x1="39292" y1="28713" x2="23103" y2="45875"/>
                        <a14:foregroundMark x1="23103" y1="45875" x2="22934" y2="47195"/>
                        <a14:foregroundMark x1="81450" y1="33003" x2="90725" y2="56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37" y="-153639"/>
            <a:ext cx="2345225" cy="11983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3706DF-17B7-CCFE-AC40-FD32A4C6C8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18" y="1358132"/>
            <a:ext cx="2818967" cy="579239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6061711-8FC7-D93E-DC11-E9F34CA47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087820"/>
              </p:ext>
            </p:extLst>
          </p:nvPr>
        </p:nvGraphicFramePr>
        <p:xfrm>
          <a:off x="213946" y="4057347"/>
          <a:ext cx="3760177" cy="2273110"/>
        </p:xfrm>
        <a:graphic>
          <a:graphicData uri="http://schemas.openxmlformats.org/drawingml/2006/table">
            <a:tbl>
              <a:tblPr/>
              <a:tblGrid>
                <a:gridCol w="1888673">
                  <a:extLst>
                    <a:ext uri="{9D8B030D-6E8A-4147-A177-3AD203B41FA5}">
                      <a16:colId xmlns:a16="http://schemas.microsoft.com/office/drawing/2014/main" val="4045983243"/>
                    </a:ext>
                  </a:extLst>
                </a:gridCol>
                <a:gridCol w="1871504">
                  <a:extLst>
                    <a:ext uri="{9D8B030D-6E8A-4147-A177-3AD203B41FA5}">
                      <a16:colId xmlns:a16="http://schemas.microsoft.com/office/drawing/2014/main" val="2379698781"/>
                    </a:ext>
                  </a:extLst>
                </a:gridCol>
              </a:tblGrid>
              <a:tr h="3740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Features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332321"/>
                  </a:ext>
                </a:extLst>
              </a:tr>
              <a:tr h="211006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Body Finish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Matte Black/Matte White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31697"/>
                  </a:ext>
                </a:extLst>
              </a:tr>
              <a:tr h="211006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Blade Finish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Distressed Koa/Matte White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48772"/>
                  </a:ext>
                </a:extLst>
              </a:tr>
              <a:tr h="211006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Blade Material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408090"/>
                  </a:ext>
                </a:extLst>
              </a:tr>
              <a:tr h="211006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Diameter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45"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112109"/>
                  </a:ext>
                </a:extLst>
              </a:tr>
              <a:tr h="211006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Height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16”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16117"/>
                  </a:ext>
                </a:extLst>
              </a:tr>
              <a:tr h="211006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Standard Down Rod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6”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878944"/>
                  </a:ext>
                </a:extLst>
              </a:tr>
              <a:tr h="211006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RPM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021007"/>
                  </a:ext>
                </a:extLst>
              </a:tr>
              <a:tr h="211006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Motor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807760"/>
                  </a:ext>
                </a:extLst>
              </a:tr>
              <a:tr h="211006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MRP Rs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31000/29000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178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30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78">
        <p:fade/>
      </p:transition>
    </mc:Choice>
    <mc:Fallback xmlns="">
      <p:transition spd="med" advTm="2178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99ACE-6A38-2004-CA17-AEABD537B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08" y="540971"/>
            <a:ext cx="10515600" cy="1325563"/>
          </a:xfrm>
        </p:spPr>
        <p:txBody>
          <a:bodyPr/>
          <a:lstStyle/>
          <a:p>
            <a:r>
              <a:rPr lang="en-US" dirty="0"/>
              <a:t>Pancake MB/MW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C55F42-68CF-7718-46AA-CBF7FD442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5" b="89739" l="7227" r="99512">
                        <a14:foregroundMark x1="14551" y1="40228" x2="7227" y2="37948"/>
                        <a14:foregroundMark x1="89355" y1="68404" x2="96617" y2="67239"/>
                        <a14:backgroundMark x1="6593" y1="36094" x2="6348" y2="35993"/>
                        <a14:backgroundMark x1="98828" y1="67590" x2="98828" y2="67590"/>
                        <a14:backgroundMark x1="98828" y1="66124" x2="98730" y2="67590"/>
                        <a14:backgroundMark x1="96484" y1="67752" x2="98047" y2="65309"/>
                        <a14:backgroundMark x1="97656" y1="67264" x2="99902" y2="67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59" y="1133841"/>
            <a:ext cx="4956841" cy="297216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FA45CA-06D8-BF8B-E25C-AEB3DBD60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5" b="89739" l="8984" r="94727">
                        <a14:foregroundMark x1="89648" y1="64332" x2="94727" y2="64332"/>
                        <a14:foregroundMark x1="10645" y1="24430" x2="8984" y2="24104"/>
                        <a14:backgroundMark x1="94691" y1="64427" x2="95605" y2="64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62" y="3297115"/>
            <a:ext cx="5536653" cy="3319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D36FEA-3C53-C88D-58E0-1B8A045233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1" b="89769" l="9949" r="90725">
                        <a14:foregroundMark x1="33221" y1="42904" x2="69309" y2="45215"/>
                        <a14:foregroundMark x1="69309" y1="45215" x2="74874" y2="45215"/>
                        <a14:foregroundMark x1="31029" y1="41914" x2="73693" y2="38614"/>
                        <a14:foregroundMark x1="73693" y1="38614" x2="79258" y2="38614"/>
                        <a14:foregroundMark x1="79258" y1="38614" x2="84486" y2="71617"/>
                        <a14:foregroundMark x1="84486" y1="71617" x2="36762" y2="76898"/>
                        <a14:foregroundMark x1="36762" y1="76898" x2="22260" y2="67987"/>
                        <a14:foregroundMark x1="22260" y1="67987" x2="43170" y2="22442"/>
                        <a14:foregroundMark x1="43170" y1="22442" x2="81956" y2="36964"/>
                        <a14:foregroundMark x1="81956" y1="36964" x2="83305" y2="42574"/>
                        <a14:foregroundMark x1="39292" y1="28713" x2="23103" y2="45875"/>
                        <a14:foregroundMark x1="23103" y1="45875" x2="22934" y2="47195"/>
                        <a14:foregroundMark x1="81450" y1="33003" x2="90725" y2="56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924" y="0"/>
            <a:ext cx="2345225" cy="1198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30EFBB-7EDC-58AE-37CC-427DF26C42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05" y="1511771"/>
            <a:ext cx="2818967" cy="57923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AAA6642-E8A4-D151-F874-0B74B1D93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5639"/>
              </p:ext>
            </p:extLst>
          </p:nvPr>
        </p:nvGraphicFramePr>
        <p:xfrm>
          <a:off x="219808" y="3907935"/>
          <a:ext cx="3859823" cy="2409094"/>
        </p:xfrm>
        <a:graphic>
          <a:graphicData uri="http://schemas.openxmlformats.org/drawingml/2006/table">
            <a:tbl>
              <a:tblPr/>
              <a:tblGrid>
                <a:gridCol w="1938724">
                  <a:extLst>
                    <a:ext uri="{9D8B030D-6E8A-4147-A177-3AD203B41FA5}">
                      <a16:colId xmlns:a16="http://schemas.microsoft.com/office/drawing/2014/main" val="1662721355"/>
                    </a:ext>
                  </a:extLst>
                </a:gridCol>
                <a:gridCol w="1921099">
                  <a:extLst>
                    <a:ext uri="{9D8B030D-6E8A-4147-A177-3AD203B41FA5}">
                      <a16:colId xmlns:a16="http://schemas.microsoft.com/office/drawing/2014/main" val="2105533558"/>
                    </a:ext>
                  </a:extLst>
                </a:gridCol>
              </a:tblGrid>
              <a:tr h="3964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Features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386265"/>
                  </a:ext>
                </a:extLst>
              </a:tr>
              <a:tr h="223629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Body Finish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MB/MW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418886"/>
                  </a:ext>
                </a:extLst>
              </a:tr>
              <a:tr h="223629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Blade Finish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Dark Mahogany/MW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268021"/>
                  </a:ext>
                </a:extLst>
              </a:tr>
              <a:tr h="223629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Blade Material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48177"/>
                  </a:ext>
                </a:extLst>
              </a:tr>
              <a:tr h="223629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Diameter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52"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259857"/>
                  </a:ext>
                </a:extLst>
              </a:tr>
              <a:tr h="223629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Height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12"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76102"/>
                  </a:ext>
                </a:extLst>
              </a:tr>
              <a:tr h="223629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Standard Down Rod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402843"/>
                  </a:ext>
                </a:extLst>
              </a:tr>
              <a:tr h="223629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RPM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222482"/>
                  </a:ext>
                </a:extLst>
              </a:tr>
              <a:tr h="22362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Motor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586781"/>
                  </a:ext>
                </a:extLst>
              </a:tr>
              <a:tr h="22362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MRP Rs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944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70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50">
        <p:fade/>
      </p:transition>
    </mc:Choice>
    <mc:Fallback xmlns="">
      <p:transition spd="med" advTm="235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32098-F245-199D-0ED5-BBE8C52B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26" y="646479"/>
            <a:ext cx="10515600" cy="1325563"/>
          </a:xfrm>
        </p:spPr>
        <p:txBody>
          <a:bodyPr/>
          <a:lstStyle/>
          <a:p>
            <a:r>
              <a:rPr lang="en-US" dirty="0"/>
              <a:t>Tucker RC/AB/BN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88376F-D007-ECE5-1FA5-E1B8DEBEB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77" y="3636051"/>
            <a:ext cx="4028419" cy="322194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961DA4-FBB0-07F7-41D1-4582BE85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27" y="1052395"/>
            <a:ext cx="4830565" cy="3221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626925-F10B-D48F-3F1A-CDB8C395F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824" y="1972042"/>
            <a:ext cx="5925254" cy="3952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CFA538-CB78-3A27-00CC-0DE15A7DD5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1" b="89769" l="9949" r="90725">
                        <a14:foregroundMark x1="33221" y1="42904" x2="69309" y2="45215"/>
                        <a14:foregroundMark x1="69309" y1="45215" x2="74874" y2="45215"/>
                        <a14:foregroundMark x1="31029" y1="41914" x2="73693" y2="38614"/>
                        <a14:foregroundMark x1="73693" y1="38614" x2="79258" y2="38614"/>
                        <a14:foregroundMark x1="79258" y1="38614" x2="84486" y2="71617"/>
                        <a14:foregroundMark x1="84486" y1="71617" x2="36762" y2="76898"/>
                        <a14:foregroundMark x1="36762" y1="76898" x2="22260" y2="67987"/>
                        <a14:foregroundMark x1="22260" y1="67987" x2="43170" y2="22442"/>
                        <a14:foregroundMark x1="43170" y1="22442" x2="81956" y2="36964"/>
                        <a14:foregroundMark x1="81956" y1="36964" x2="83305" y2="42574"/>
                        <a14:foregroundMark x1="39292" y1="28713" x2="23103" y2="45875"/>
                        <a14:foregroundMark x1="23103" y1="45875" x2="22934" y2="47195"/>
                        <a14:foregroundMark x1="81450" y1="33003" x2="90725" y2="56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37" y="39713"/>
            <a:ext cx="2345225" cy="11983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26D300-BACE-5844-E8C5-72C4C95A57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18" y="1551484"/>
            <a:ext cx="2818967" cy="579239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5E3EC95-4657-D9C3-98F0-E867EC331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101593"/>
              </p:ext>
            </p:extLst>
          </p:nvPr>
        </p:nvGraphicFramePr>
        <p:xfrm>
          <a:off x="315387" y="4129737"/>
          <a:ext cx="3474098" cy="2256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4981">
                  <a:extLst>
                    <a:ext uri="{9D8B030D-6E8A-4147-A177-3AD203B41FA5}">
                      <a16:colId xmlns:a16="http://schemas.microsoft.com/office/drawing/2014/main" val="3047370170"/>
                    </a:ext>
                  </a:extLst>
                </a:gridCol>
                <a:gridCol w="1729117">
                  <a:extLst>
                    <a:ext uri="{9D8B030D-6E8A-4147-A177-3AD203B41FA5}">
                      <a16:colId xmlns:a16="http://schemas.microsoft.com/office/drawing/2014/main" val="2954784989"/>
                    </a:ext>
                  </a:extLst>
                </a:gridCol>
              </a:tblGrid>
              <a:tr h="3895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 dirty="0">
                          <a:effectLst/>
                        </a:rPr>
                        <a:t>Features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 dirty="0">
                          <a:effectLst/>
                        </a:rPr>
                        <a:t> 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98131"/>
                  </a:ext>
                </a:extLst>
              </a:tr>
              <a:tr h="207429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Body Finish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BN/RC/AB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508403"/>
                  </a:ext>
                </a:extLst>
              </a:tr>
              <a:tr h="207429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Blade Finish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Clear/Brown/Brown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947181"/>
                  </a:ext>
                </a:extLst>
              </a:tr>
              <a:tr h="207429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Blade Material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ABS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806943"/>
                  </a:ext>
                </a:extLst>
              </a:tr>
              <a:tr h="207429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Diameter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42"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43479"/>
                  </a:ext>
                </a:extLst>
              </a:tr>
              <a:tr h="207429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</a:rPr>
                        <a:t>Height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20.5"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249430"/>
                  </a:ext>
                </a:extLst>
              </a:tr>
              <a:tr h="207429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Standard Down Rod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6"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750237"/>
                  </a:ext>
                </a:extLst>
              </a:tr>
              <a:tr h="207429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</a:rPr>
                        <a:t>RPM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230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226618"/>
                  </a:ext>
                </a:extLst>
              </a:tr>
              <a:tr h="20742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Motor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DC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948896"/>
                  </a:ext>
                </a:extLst>
              </a:tr>
              <a:tr h="20742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 MRP Rs 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32000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644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84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4">
        <p:fade/>
      </p:transition>
    </mc:Choice>
    <mc:Fallback xmlns="">
      <p:transition spd="med" advTm="1854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E3948-A70C-D241-CA43-1381A07FE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61" y="505802"/>
            <a:ext cx="10515600" cy="1325563"/>
          </a:xfrm>
        </p:spPr>
        <p:txBody>
          <a:bodyPr/>
          <a:lstStyle/>
          <a:p>
            <a:r>
              <a:rPr lang="en-US" dirty="0"/>
              <a:t>Goblin BN/AB/MW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150B24-81E4-A255-AA5D-54E7B79B4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742" y="789106"/>
            <a:ext cx="3587711" cy="23929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785697-1B5C-BF63-5588-F1A172AFA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52" y="1690688"/>
            <a:ext cx="3177896" cy="2647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2A93F9-287F-F7D3-BE49-4E2ECB0A5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704" y="3606062"/>
            <a:ext cx="3301785" cy="2640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643E7F-1F27-2F0D-8B96-7FA90A9F19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1" b="89769" l="9949" r="90725">
                        <a14:foregroundMark x1="33221" y1="42904" x2="69309" y2="45215"/>
                        <a14:foregroundMark x1="69309" y1="45215" x2="74874" y2="45215"/>
                        <a14:foregroundMark x1="31029" y1="41914" x2="73693" y2="38614"/>
                        <a14:foregroundMark x1="73693" y1="38614" x2="79258" y2="38614"/>
                        <a14:foregroundMark x1="79258" y1="38614" x2="84486" y2="71617"/>
                        <a14:foregroundMark x1="84486" y1="71617" x2="36762" y2="76898"/>
                        <a14:foregroundMark x1="36762" y1="76898" x2="22260" y2="67987"/>
                        <a14:foregroundMark x1="22260" y1="67987" x2="43170" y2="22442"/>
                        <a14:foregroundMark x1="43170" y1="22442" x2="81956" y2="36964"/>
                        <a14:foregroundMark x1="81956" y1="36964" x2="83305" y2="42574"/>
                        <a14:foregroundMark x1="39292" y1="28713" x2="23103" y2="45875"/>
                        <a14:foregroundMark x1="23103" y1="45875" x2="22934" y2="47195"/>
                        <a14:foregroundMark x1="81450" y1="33003" x2="90725" y2="56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966" y="-100074"/>
            <a:ext cx="2345225" cy="11983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E52EDF-C507-4D4B-0771-39042B9CF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39" y="1401068"/>
            <a:ext cx="2818967" cy="579239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7E017A6-7C89-550D-A080-ED9653435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809954"/>
              </p:ext>
            </p:extLst>
          </p:nvPr>
        </p:nvGraphicFramePr>
        <p:xfrm>
          <a:off x="204511" y="3903946"/>
          <a:ext cx="3569581" cy="2342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2941">
                  <a:extLst>
                    <a:ext uri="{9D8B030D-6E8A-4147-A177-3AD203B41FA5}">
                      <a16:colId xmlns:a16="http://schemas.microsoft.com/office/drawing/2014/main" val="2385366498"/>
                    </a:ext>
                  </a:extLst>
                </a:gridCol>
                <a:gridCol w="1776640">
                  <a:extLst>
                    <a:ext uri="{9D8B030D-6E8A-4147-A177-3AD203B41FA5}">
                      <a16:colId xmlns:a16="http://schemas.microsoft.com/office/drawing/2014/main" val="2615347362"/>
                    </a:ext>
                  </a:extLst>
                </a:gridCol>
              </a:tblGrid>
              <a:tr h="3855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 dirty="0">
                          <a:effectLst/>
                        </a:rPr>
                        <a:t>Features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u="none" strike="noStrike" dirty="0">
                          <a:effectLst/>
                        </a:rPr>
                        <a:t> 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869214"/>
                  </a:ext>
                </a:extLst>
              </a:tr>
              <a:tr h="21748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Body Finish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BN/MW/AB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44527"/>
                  </a:ext>
                </a:extLst>
              </a:tr>
              <a:tr h="21748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</a:rPr>
                        <a:t>Blade Finish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Clear/MW/Brown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70523288"/>
                  </a:ext>
                </a:extLst>
              </a:tr>
              <a:tr h="21748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Blade Material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ABS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947044"/>
                  </a:ext>
                </a:extLst>
              </a:tr>
              <a:tr h="21748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</a:rPr>
                        <a:t>Diameter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36"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31223620"/>
                  </a:ext>
                </a:extLst>
              </a:tr>
              <a:tr h="21748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Height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24"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569221"/>
                  </a:ext>
                </a:extLst>
              </a:tr>
              <a:tr h="21748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Standard Down Rod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6"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1098870"/>
                  </a:ext>
                </a:extLst>
              </a:tr>
              <a:tr h="21748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RPM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214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29709"/>
                  </a:ext>
                </a:extLst>
              </a:tr>
              <a:tr h="21748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</a:rPr>
                        <a:t>Motor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85104851"/>
                  </a:ext>
                </a:extLst>
              </a:tr>
              <a:tr h="217484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 MRP Rs 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6000</a:t>
                      </a:r>
                    </a:p>
                  </a:txBody>
                  <a:tcPr marL="7620" marR="7620" marT="762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767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62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91">
        <p:fade/>
      </p:transition>
    </mc:Choice>
    <mc:Fallback xmlns="">
      <p:transition spd="med" advTm="2091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628</Words>
  <Application>Microsoft Office PowerPoint</Application>
  <PresentationFormat>Widescreen</PresentationFormat>
  <Paragraphs>341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Javelin WH/Gold</vt:lpstr>
      <vt:lpstr>Helix WH/Silver</vt:lpstr>
      <vt:lpstr>Jill RB/MW</vt:lpstr>
      <vt:lpstr>Artesia WD/MW</vt:lpstr>
      <vt:lpstr>Simplicity MB/MW</vt:lpstr>
      <vt:lpstr>Pancake MB/MW</vt:lpstr>
      <vt:lpstr>Tucker RC/AB/BN</vt:lpstr>
      <vt:lpstr>Goblin BN/AB/MW</vt:lpstr>
      <vt:lpstr>Nebula</vt:lpstr>
      <vt:lpstr>Octave</vt:lpstr>
      <vt:lpstr>Tryst</vt:lpstr>
      <vt:lpstr>Aerial</vt:lpstr>
      <vt:lpstr>Foxy Ceiling Fan</vt:lpstr>
      <vt:lpstr>Foxy Wall Fan</vt:lpstr>
      <vt:lpstr>Splendid</vt:lpstr>
      <vt:lpstr>Swan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Nebula</dc:title>
  <dc:creator>Surinder Singh</dc:creator>
  <cp:lastModifiedBy>vicky.dhanjal4@gmail.com</cp:lastModifiedBy>
  <cp:revision>13</cp:revision>
  <dcterms:created xsi:type="dcterms:W3CDTF">2022-07-09T15:31:14Z</dcterms:created>
  <dcterms:modified xsi:type="dcterms:W3CDTF">2022-07-10T14:47:18Z</dcterms:modified>
</cp:coreProperties>
</file>